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328" r:id="rId2"/>
    <p:sldId id="295" r:id="rId3"/>
    <p:sldId id="313" r:id="rId4"/>
    <p:sldId id="316" r:id="rId5"/>
    <p:sldId id="318" r:id="rId6"/>
    <p:sldId id="323" r:id="rId7"/>
    <p:sldId id="314" r:id="rId8"/>
    <p:sldId id="322" r:id="rId9"/>
    <p:sldId id="321" r:id="rId10"/>
    <p:sldId id="315" r:id="rId11"/>
    <p:sldId id="330" r:id="rId12"/>
    <p:sldId id="332" r:id="rId13"/>
    <p:sldId id="331" r:id="rId14"/>
    <p:sldId id="333" r:id="rId15"/>
    <p:sldId id="334" r:id="rId16"/>
    <p:sldId id="337" r:id="rId17"/>
    <p:sldId id="305" r:id="rId18"/>
    <p:sldId id="335" r:id="rId19"/>
    <p:sldId id="340" r:id="rId20"/>
    <p:sldId id="336" r:id="rId21"/>
    <p:sldId id="306" r:id="rId22"/>
    <p:sldId id="338" r:id="rId23"/>
    <p:sldId id="309" r:id="rId24"/>
    <p:sldId id="311" r:id="rId25"/>
    <p:sldId id="339" r:id="rId26"/>
    <p:sldId id="31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tamaran" panose="020B0604020202020204" charset="0"/>
      <p:regular r:id="rId33"/>
      <p:bold r:id="rId34"/>
    </p:embeddedFont>
    <p:embeddedFont>
      <p:font typeface="Catamaran Thin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3"/>
            <p14:sldId id="314"/>
            <p14:sldId id="322"/>
            <p14:sldId id="321"/>
            <p14:sldId id="315"/>
            <p14:sldId id="330"/>
            <p14:sldId id="332"/>
            <p14:sldId id="331"/>
            <p14:sldId id="333"/>
            <p14:sldId id="334"/>
            <p14:sldId id="337"/>
            <p14:sldId id="305"/>
            <p14:sldId id="335"/>
            <p14:sldId id="340"/>
            <p14:sldId id="336"/>
            <p14:sldId id="306"/>
            <p14:sldId id="338"/>
            <p14:sldId id="309"/>
            <p14:sldId id="311"/>
            <p14:sldId id="33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FF9A17"/>
    <a:srgbClr val="B1F5EB"/>
    <a:srgbClr val="6DDD3B"/>
    <a:srgbClr val="FF3300"/>
    <a:srgbClr val="FF0000"/>
    <a:srgbClr val="125DC0"/>
    <a:srgbClr val="1051A8"/>
    <a:srgbClr val="FFC229"/>
    <a:srgbClr val="43F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72" autoAdjust="0"/>
  </p:normalViewPr>
  <p:slideViewPr>
    <p:cSldViewPr snapToGrid="0">
      <p:cViewPr varScale="1">
        <p:scale>
          <a:sx n="141" d="100"/>
          <a:sy n="141" d="100"/>
        </p:scale>
        <p:origin x="7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0.19914720833316471"/>
          <c:w val="0.95416666666666672"/>
          <c:h val="0.663562758654985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5"/>
          <c:y val="0"/>
          <c:w val="0.9"/>
          <c:h val="7.4729448269934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Aumentare font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N/24 rispetto totale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dire «poi lo spiego»</a:t>
            </a:r>
          </a:p>
        </p:txBody>
      </p:sp>
    </p:spTree>
    <p:extLst>
      <p:ext uri="{BB962C8B-B14F-4D97-AF65-F5344CB8AC3E}">
        <p14:creationId xmlns:p14="http://schemas.microsoft.com/office/powerpoint/2010/main" val="328873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85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come ho bilanciato</a:t>
            </a:r>
          </a:p>
        </p:txBody>
      </p:sp>
    </p:spTree>
    <p:extLst>
      <p:ext uri="{BB962C8B-B14F-4D97-AF65-F5344CB8AC3E}">
        <p14:creationId xmlns:p14="http://schemas.microsoft.com/office/powerpoint/2010/main" val="1171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fine-tuning</a:t>
            </a:r>
          </a:p>
          <a:p>
            <a:r>
              <a:rPr lang="it-IT" dirty="0"/>
              <a:t>Differenza tra </a:t>
            </a:r>
            <a:r>
              <a:rPr lang="it-IT" dirty="0" err="1"/>
              <a:t>effnet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239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324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Ingrandire </a:t>
            </a:r>
            <a:r>
              <a:rPr lang="it-IT" dirty="0" err="1"/>
              <a:t>freccine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46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Nell’ambito dell’intelligenza artificiale, con sistema di raccomandazione - o </a:t>
            </a:r>
            <a:r>
              <a:rPr lang="it-IT" sz="1800" b="0" i="0" u="none" strike="noStrike" baseline="0" dirty="0" err="1">
                <a:latin typeface="CMTI10"/>
              </a:rPr>
              <a:t>recommender</a:t>
            </a:r>
            <a:endParaRPr lang="it-IT" sz="1800" b="0" i="0" u="none" strike="noStrike" baseline="0" dirty="0">
              <a:latin typeface="CMTI10"/>
            </a:endParaRP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TI10"/>
              </a:rPr>
              <a:t>system </a:t>
            </a:r>
            <a:r>
              <a:rPr lang="it-IT" sz="1800" b="0" i="0" u="none" strike="noStrike" baseline="0" dirty="0">
                <a:latin typeface="CMR10"/>
              </a:rPr>
              <a:t>- si intende una classe di algoritmi di machine learning usati</a:t>
            </a: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dagli sviluppatori software per effettuare predizioni sulle scelte dell’utente ed offrire</a:t>
            </a: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ad esso consigli rilevanti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Numero di paper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fitalia.it/kdocs/2021251/ifpi_engaging_with_music_poster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583754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Proposti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969919" y="2035146"/>
            <a:ext cx="1580069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90985" y="4766070"/>
            <a:ext cx="762030" cy="430409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11</a:t>
            </a:fld>
            <a:r>
              <a:rPr lang="it-IT" dirty="0">
                <a:latin typeface="+mn-lt"/>
              </a:rPr>
              <a:t> di 26</a:t>
            </a:r>
          </a:p>
        </p:txBody>
      </p: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350670" y="2036222"/>
            <a:ext cx="1765889" cy="428257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100209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Dataset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69919" y="1217843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760287" y="2034071"/>
            <a:ext cx="1743206" cy="430408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2095501" y="2036078"/>
            <a:ext cx="1807026" cy="428258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71281" y="2036798"/>
            <a:ext cx="1764422" cy="42553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05152" y="4748107"/>
            <a:ext cx="733693" cy="51840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12</a:t>
            </a:fld>
            <a:r>
              <a:rPr lang="it-IT" dirty="0">
                <a:latin typeface="+mn-lt"/>
              </a:rPr>
              <a:t> di 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-7684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3270250" y="1193800"/>
            <a:ext cx="2603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6291550" y="1193800"/>
            <a:ext cx="260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Emotify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959822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7D8B89E-A622-5EA4-6121-4F8B55F5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60" y="3027681"/>
            <a:ext cx="1122879" cy="112763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BEDBA4-DBEF-4FF9-6700-27A982F06771}"/>
              </a:ext>
            </a:extLst>
          </p:cNvPr>
          <p:cNvSpPr txBox="1"/>
          <p:nvPr/>
        </p:nvSpPr>
        <p:spPr>
          <a:xfrm>
            <a:off x="793604" y="4198355"/>
            <a:ext cx="14099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Annotazione Continua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1EA2670-D3BF-5AAF-5E23-9E4927B9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005" y="3032439"/>
            <a:ext cx="1409989" cy="111763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7B1C9FA-15B3-F051-8E68-6F59F4B7B40C}"/>
              </a:ext>
            </a:extLst>
          </p:cNvPr>
          <p:cNvSpPr txBox="1"/>
          <p:nvPr/>
        </p:nvSpPr>
        <p:spPr>
          <a:xfrm>
            <a:off x="3871177" y="4198355"/>
            <a:ext cx="140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Etichetta Corrispondente Quadrante di Russell</a:t>
            </a:r>
          </a:p>
        </p:txBody>
      </p:sp>
      <p:pic>
        <p:nvPicPr>
          <p:cNvPr id="18" name="Immagine 17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422B9CE9-7E01-7496-56A7-9F090669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858" y="3032439"/>
            <a:ext cx="1122879" cy="116591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2BD430-3816-8A4A-AA40-525A4884F50A}"/>
              </a:ext>
            </a:extLst>
          </p:cNvPr>
          <p:cNvSpPr txBox="1"/>
          <p:nvPr/>
        </p:nvSpPr>
        <p:spPr>
          <a:xfrm>
            <a:off x="6888302" y="4241943"/>
            <a:ext cx="14099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Etichetta Categorica</a:t>
            </a:r>
          </a:p>
        </p:txBody>
      </p: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58827" y="4883573"/>
            <a:ext cx="772160" cy="25982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13</a:t>
            </a:fld>
            <a:r>
              <a:rPr lang="it-IT" dirty="0">
                <a:latin typeface="+mn-lt"/>
              </a:rPr>
              <a:t> di 26</a:t>
            </a:r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7D2F62C6-AFAF-446B-30F2-45039BB381B2}"/>
              </a:ext>
            </a:extLst>
          </p:cNvPr>
          <p:cNvSpPr/>
          <p:nvPr/>
        </p:nvSpPr>
        <p:spPr>
          <a:xfrm rot="16200000">
            <a:off x="7059708" y="3043029"/>
            <a:ext cx="91883" cy="6991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E12D95-DC6E-ACEB-6C2E-38E0F3739C7A}"/>
              </a:ext>
            </a:extLst>
          </p:cNvPr>
          <p:cNvSpPr txBox="1"/>
          <p:nvPr/>
        </p:nvSpPr>
        <p:spPr>
          <a:xfrm>
            <a:off x="6576039" y="3392584"/>
            <a:ext cx="10592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14</a:t>
            </a:fld>
            <a:r>
              <a:rPr lang="it-IT" dirty="0">
                <a:latin typeface="+mn-lt"/>
              </a:rPr>
              <a:t> di 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19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380313" y="1499683"/>
            <a:ext cx="4058529" cy="23947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 err="1">
                <a:latin typeface="+mn-lt"/>
              </a:rPr>
              <a:t>MobileNet</a:t>
            </a:r>
            <a:r>
              <a:rPr lang="it-IT" sz="1600" dirty="0">
                <a:latin typeface="+mn-lt"/>
              </a:rPr>
              <a:t>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Modalità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</a:t>
            </a:r>
            <a:r>
              <a:rPr lang="it-IT" sz="1600" dirty="0">
                <a:latin typeface="+mn-lt"/>
              </a:rPr>
              <a:t> Fine-Tuning rete </a:t>
            </a:r>
            <a:r>
              <a:rPr lang="it-IT" sz="1600" dirty="0" err="1">
                <a:latin typeface="+mn-lt"/>
              </a:rPr>
              <a:t>pre</a:t>
            </a:r>
            <a:r>
              <a:rPr lang="it-IT" sz="1600" dirty="0">
                <a:latin typeface="+mn-lt"/>
              </a:rPr>
              <a:t>-addestrata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Input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</a:t>
            </a:r>
            <a:r>
              <a:rPr lang="it-IT" sz="1600" dirty="0">
                <a:latin typeface="+mn-lt"/>
              </a:rPr>
              <a:t> Spettrogramma di Mel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CB12C1-1ED5-2570-779B-1759C75B5B2B}"/>
              </a:ext>
            </a:extLst>
          </p:cNvPr>
          <p:cNvSpPr/>
          <p:nvPr/>
        </p:nvSpPr>
        <p:spPr>
          <a:xfrm>
            <a:off x="598743" y="1931573"/>
            <a:ext cx="1880010" cy="138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SHORT-TERM 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16A63D-A117-D604-F28E-EE7277C7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7" y="2009665"/>
            <a:ext cx="196030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7E6A7A0B-7D91-A0DB-69FF-BEF9C95CC57F}"/>
              </a:ext>
            </a:extLst>
          </p:cNvPr>
          <p:cNvSpPr/>
          <p:nvPr/>
        </p:nvSpPr>
        <p:spPr>
          <a:xfrm>
            <a:off x="2515931" y="1342611"/>
            <a:ext cx="412751" cy="2559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6D17F-EFA7-927D-86BC-F2140C94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1" y="1244979"/>
            <a:ext cx="864660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16BE928-5FE0-3175-7D45-7A7541A3F32F}"/>
              </a:ext>
            </a:extLst>
          </p:cNvPr>
          <p:cNvSpPr/>
          <p:nvPr/>
        </p:nvSpPr>
        <p:spPr>
          <a:xfrm>
            <a:off x="3583822" y="1649204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45229FA-82D3-4288-A73B-2E53ED5A7AFE}"/>
              </a:ext>
            </a:extLst>
          </p:cNvPr>
          <p:cNvSpPr/>
          <p:nvPr/>
        </p:nvSpPr>
        <p:spPr>
          <a:xfrm>
            <a:off x="3584602" y="3449223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FC600A-14AC-BEEB-1360-10C4581EDBBD}"/>
              </a:ext>
            </a:extLst>
          </p:cNvPr>
          <p:cNvSpPr txBox="1"/>
          <p:nvPr/>
        </p:nvSpPr>
        <p:spPr>
          <a:xfrm>
            <a:off x="4508489" y="2223173"/>
            <a:ext cx="15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394D0F-EC43-B189-BA69-A17E5BCF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1184537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883728-EA36-81FD-EFFB-45C529B2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3067580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7CFBA40-14DD-8DCC-4B93-730E82FFA6DB}"/>
              </a:ext>
            </a:extLst>
          </p:cNvPr>
          <p:cNvSpPr/>
          <p:nvPr/>
        </p:nvSpPr>
        <p:spPr>
          <a:xfrm>
            <a:off x="3583823" y="2251895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DE121A3-2852-ADFC-9454-40B726B578BD}"/>
              </a:ext>
            </a:extLst>
          </p:cNvPr>
          <p:cNvSpPr/>
          <p:nvPr/>
        </p:nvSpPr>
        <p:spPr>
          <a:xfrm>
            <a:off x="3583823" y="2850559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9A9B499-A94F-7EB6-0E59-D186C9A5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1225069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CEB38DA-3A1A-3F54-4479-0F5AE579DC2F}"/>
              </a:ext>
            </a:extLst>
          </p:cNvPr>
          <p:cNvSpPr/>
          <p:nvPr/>
        </p:nvSpPr>
        <p:spPr>
          <a:xfrm>
            <a:off x="5267706" y="1640092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4ADBC53D-D3A6-00D2-F1D5-727C823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3092222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EB3ACD5-9567-3E95-D023-E111CB0EE730}"/>
              </a:ext>
            </a:extLst>
          </p:cNvPr>
          <p:cNvSpPr/>
          <p:nvPr/>
        </p:nvSpPr>
        <p:spPr>
          <a:xfrm>
            <a:off x="5267706" y="3560164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E0D75094-9D78-A846-0F25-B1860A5DA147}"/>
              </a:ext>
            </a:extLst>
          </p:cNvPr>
          <p:cNvSpPr/>
          <p:nvPr/>
        </p:nvSpPr>
        <p:spPr>
          <a:xfrm>
            <a:off x="5860207" y="1214756"/>
            <a:ext cx="200835" cy="2814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BA93C16-9F63-5EA4-57D7-A5BC111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46" y="2179177"/>
            <a:ext cx="1041412" cy="8270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CD396BC-691E-6E76-F4CB-DADF42F1A182}"/>
              </a:ext>
            </a:extLst>
          </p:cNvPr>
          <p:cNvSpPr/>
          <p:nvPr/>
        </p:nvSpPr>
        <p:spPr>
          <a:xfrm>
            <a:off x="7180262" y="2530058"/>
            <a:ext cx="261111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A221F72-07AA-E79F-75E5-1B5955AB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89" y="2008079"/>
            <a:ext cx="1708550" cy="116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41844F-E9AA-1F6E-A190-73A4FF2D52B3}"/>
              </a:ext>
            </a:extLst>
          </p:cNvPr>
          <p:cNvSpPr txBox="1"/>
          <p:nvPr/>
        </p:nvSpPr>
        <p:spPr>
          <a:xfrm>
            <a:off x="6261877" y="3003521"/>
            <a:ext cx="7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61DF0E84-51CF-1815-171E-DD28C4E7B5D5}"/>
              </a:ext>
            </a:extLst>
          </p:cNvPr>
          <p:cNvSpPr txBox="1">
            <a:spLocks/>
          </p:cNvSpPr>
          <p:nvPr/>
        </p:nvSpPr>
        <p:spPr>
          <a:xfrm>
            <a:off x="6751566" y="484624"/>
            <a:ext cx="2260274" cy="1052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Input</a:t>
            </a:r>
            <a:r>
              <a:rPr lang="it-IT" sz="1600" dirty="0">
                <a:latin typeface="+mn-lt"/>
              </a:rPr>
              <a:t>: Sequenza 24s</a:t>
            </a: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solidFill>
                  <a:schemeClr val="tx1"/>
                </a:solidFill>
                <a:latin typeface="+mn-lt"/>
              </a:rPr>
              <a:t>91</a:t>
            </a:r>
            <a:r>
              <a:rPr lang="it-IT" sz="1600" dirty="0">
                <a:latin typeface="+mn-lt"/>
              </a:rPr>
              <a:t>%</a:t>
            </a:r>
          </a:p>
        </p:txBody>
      </p:sp>
      <p:sp>
        <p:nvSpPr>
          <p:cNvPr id="10" name="Segnaposto numero diapositiva 1">
            <a:extLst>
              <a:ext uri="{FF2B5EF4-FFF2-40B4-BE49-F238E27FC236}">
                <a16:creationId xmlns:a16="http://schemas.microsoft.com/office/drawing/2014/main" id="{4E4CCDD6-AF59-63F5-C79B-A9442648DD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15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 animBg="1"/>
      <p:bldP spid="13" grpId="0" animBg="1"/>
      <p:bldP spid="14" grpId="0" animBg="1"/>
      <p:bldP spid="17" grpId="0" animBg="1"/>
      <p:bldP spid="19" grpId="0" animBg="1"/>
      <p:bldP spid="25" grpId="0" animBg="1"/>
      <p:bldP spid="26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GENERALE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1923F-BF1B-C8E4-5084-C5961A7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" y="2197252"/>
            <a:ext cx="748995" cy="7489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6C2938-23A8-1EEC-AC54-936023E6F8AD}"/>
              </a:ext>
            </a:extLst>
          </p:cNvPr>
          <p:cNvSpPr txBox="1"/>
          <p:nvPr/>
        </p:nvSpPr>
        <p:spPr>
          <a:xfrm>
            <a:off x="337356" y="2946247"/>
            <a:ext cx="66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Directory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</a:rPr>
              <a:t>Utente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7FA3D1-9ECC-A432-D14B-7E6FBDF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8" y="2260599"/>
            <a:ext cx="622300" cy="6223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940B50-F8A7-0714-43A8-07321DB364E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45968" y="2571749"/>
            <a:ext cx="966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EB8830-9A65-08A5-0EA2-2733955E0987}"/>
              </a:ext>
            </a:extLst>
          </p:cNvPr>
          <p:cNvSpPr txBox="1"/>
          <p:nvPr/>
        </p:nvSpPr>
        <p:spPr>
          <a:xfrm rot="16200000">
            <a:off x="886760" y="3216602"/>
            <a:ext cx="1219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file mp3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935006-D81F-CF74-E946-382293F2A1FC}"/>
              </a:ext>
            </a:extLst>
          </p:cNvPr>
          <p:cNvSpPr txBox="1"/>
          <p:nvPr/>
        </p:nvSpPr>
        <p:spPr>
          <a:xfrm>
            <a:off x="1549400" y="2559625"/>
            <a:ext cx="15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8785-E3EE-1672-9DA4-34211EC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28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D887B8-AFAE-166D-549B-BF967812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06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7C368-4EDF-081E-154B-55CEB9A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555EC-0B00-D6D7-725D-786044D2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2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9FA6ECE8-EB87-B7F8-0DC4-538E7F796A02}"/>
              </a:ext>
            </a:extLst>
          </p:cNvPr>
          <p:cNvCxnSpPr>
            <a:stCxn id="8" idx="0"/>
            <a:endCxn id="1026" idx="1"/>
          </p:cNvCxnSpPr>
          <p:nvPr/>
        </p:nvCxnSpPr>
        <p:spPr>
          <a:xfrm rot="5400000" flipH="1" flipV="1">
            <a:off x="2382714" y="1626985"/>
            <a:ext cx="574499" cy="692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7F16EB1D-4E31-9AF6-6991-ECEFCF42D32E}"/>
              </a:ext>
            </a:extLst>
          </p:cNvPr>
          <p:cNvSpPr/>
          <p:nvPr/>
        </p:nvSpPr>
        <p:spPr>
          <a:xfrm rot="5400000">
            <a:off x="4426445" y="-183004"/>
            <a:ext cx="163724" cy="29419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77EDCA0-20E0-292D-BE7E-81A791A8EAC2}"/>
              </a:ext>
            </a:extLst>
          </p:cNvPr>
          <p:cNvSpPr txBox="1"/>
          <p:nvPr/>
        </p:nvSpPr>
        <p:spPr>
          <a:xfrm>
            <a:off x="4432107" y="2079800"/>
            <a:ext cx="15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4CD6-1925-8AC9-FED8-14A0135D3249}"/>
              </a:ext>
            </a:extLst>
          </p:cNvPr>
          <p:cNvSpPr txBox="1"/>
          <p:nvPr/>
        </p:nvSpPr>
        <p:spPr>
          <a:xfrm rot="16200000">
            <a:off x="3382074" y="2675167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 24 secondi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20ED4-F078-433B-6858-6B43E90BA948}"/>
              </a:ext>
            </a:extLst>
          </p:cNvPr>
          <p:cNvSpPr txBox="1"/>
          <p:nvPr/>
        </p:nvSpPr>
        <p:spPr>
          <a:xfrm>
            <a:off x="4088760" y="945115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24 secondi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1E87912-2A4B-6A59-D8A9-6BFC1AE6908D}"/>
              </a:ext>
            </a:extLst>
          </p:cNvPr>
          <p:cNvSpPr/>
          <p:nvPr/>
        </p:nvSpPr>
        <p:spPr>
          <a:xfrm rot="16200000">
            <a:off x="3323676" y="1821327"/>
            <a:ext cx="183764" cy="6379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B8EABA-5E3E-F960-9E0B-4BA53633D9A2}"/>
              </a:ext>
            </a:extLst>
          </p:cNvPr>
          <p:cNvSpPr txBox="1"/>
          <p:nvPr/>
        </p:nvSpPr>
        <p:spPr>
          <a:xfrm>
            <a:off x="3025246" y="2235550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D5592DD0-0947-2308-B0C4-E424A69F35A6}"/>
              </a:ext>
            </a:extLst>
          </p:cNvPr>
          <p:cNvSpPr/>
          <p:nvPr/>
        </p:nvSpPr>
        <p:spPr>
          <a:xfrm>
            <a:off x="6013903" y="1369826"/>
            <a:ext cx="268113" cy="274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B1DEC1-F71A-46A0-FE1C-9AB4EFFDA543}"/>
              </a:ext>
            </a:extLst>
          </p:cNvPr>
          <p:cNvSpPr txBox="1"/>
          <p:nvPr/>
        </p:nvSpPr>
        <p:spPr>
          <a:xfrm>
            <a:off x="6147959" y="3177079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273C9B5-687A-EEDE-62C6-4E5341351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00" y="2422279"/>
            <a:ext cx="1173290" cy="623366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889E11A-CFF6-2BA1-5E32-AE43B5521516}"/>
              </a:ext>
            </a:extLst>
          </p:cNvPr>
          <p:cNvSpPr/>
          <p:nvPr/>
        </p:nvSpPr>
        <p:spPr>
          <a:xfrm>
            <a:off x="7055180" y="2483060"/>
            <a:ext cx="400144" cy="50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DD405E3-BBBB-A8CC-F922-F28342ED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75" y="1405223"/>
            <a:ext cx="16478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0665B1FD-4194-6E7D-CAEE-9552EBA276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16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 animBg="1"/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171456" y="50040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validation set</a:t>
            </a:r>
          </a:p>
        </p:txBody>
      </p: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B11EF27D-F03D-2BE7-69BC-6975398886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18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BF620A0-F9EB-DA7A-D1D4-0ABC7A29C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7130"/>
              </p:ext>
            </p:extLst>
          </p:nvPr>
        </p:nvGraphicFramePr>
        <p:xfrm>
          <a:off x="978136" y="1230612"/>
          <a:ext cx="7187728" cy="243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66">
                  <a:extLst>
                    <a:ext uri="{9D8B030D-6E8A-4147-A177-3AD203B41FA5}">
                      <a16:colId xmlns:a16="http://schemas.microsoft.com/office/drawing/2014/main" val="3788055670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2364189820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2860684285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550237396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1228111645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1616435745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445370695"/>
                    </a:ext>
                  </a:extLst>
                </a:gridCol>
                <a:gridCol w="898466">
                  <a:extLst>
                    <a:ext uri="{9D8B030D-6E8A-4147-A177-3AD203B41FA5}">
                      <a16:colId xmlns:a16="http://schemas.microsoft.com/office/drawing/2014/main" val="4246017375"/>
                    </a:ext>
                  </a:extLst>
                </a:gridCol>
              </a:tblGrid>
              <a:tr h="85352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A-V-</a:t>
                      </a:r>
                    </a:p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A-V+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A+V-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A+V+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  <a:p>
                      <a:pPr algn="ctr"/>
                      <a:r>
                        <a:rPr lang="it-IT" sz="11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User</a:t>
                      </a:r>
                    </a:p>
                    <a:p>
                      <a:pPr algn="ctr"/>
                      <a:r>
                        <a:rPr lang="it-IT" sz="11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 err="1">
                          <a:solidFill>
                            <a:schemeClr val="bg1"/>
                          </a:solidFill>
                        </a:rPr>
                        <a:t>Difference</a:t>
                      </a:r>
                      <a:endParaRPr lang="it-I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5370"/>
                  </a:ext>
                </a:extLst>
              </a:tr>
              <a:tr h="39452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C00000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04450"/>
                  </a:ext>
                </a:extLst>
              </a:tr>
              <a:tr h="39452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C00000"/>
                          </a:solidFill>
                        </a:rPr>
                        <a:t>70.0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203184"/>
                  </a:ext>
                </a:extLst>
              </a:tr>
              <a:tr h="39452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rgbClr val="006666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400619"/>
                  </a:ext>
                </a:extLst>
              </a:tr>
              <a:tr h="39452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42632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DD4BEF-A886-00E2-1F45-4B812E23BADA}"/>
              </a:ext>
            </a:extLst>
          </p:cNvPr>
          <p:cNvSpPr txBox="1"/>
          <p:nvPr/>
        </p:nvSpPr>
        <p:spPr>
          <a:xfrm>
            <a:off x="1236742" y="97403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OUTPUT</a:t>
            </a:r>
          </a:p>
        </p:txBody>
      </p:sp>
      <p:sp>
        <p:nvSpPr>
          <p:cNvPr id="5" name="Segnaposto numero diapositiva 1">
            <a:extLst>
              <a:ext uri="{FF2B5EF4-FFF2-40B4-BE49-F238E27FC236}">
                <a16:creationId xmlns:a16="http://schemas.microsoft.com/office/drawing/2014/main" id="{480092AE-F7DF-91F4-A691-5EA04CAB94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19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20315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821329"/>
            <a:ext cx="548700" cy="32207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2</a:t>
            </a:fld>
            <a:r>
              <a:rPr lang="en" dirty="0">
                <a:latin typeface="+mn-lt"/>
              </a:rPr>
              <a:t> di 26</a:t>
            </a:r>
            <a:endParaRPr dirty="0">
              <a:latin typeface="+mn-lt"/>
            </a:endParaRPr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Descrizioni Modelli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Generazione di Playlist Personalizzata</a:t>
            </a:r>
            <a:endParaRPr sz="1000" dirty="0">
              <a:solidFill>
                <a:schemeClr val="tx1"/>
              </a:solidFill>
              <a:latin typeface="+mn-lt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579068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0067" y="3520029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Conclusioni &amp; Sviluppi Futuri</a:t>
            </a:r>
            <a:endParaRPr sz="1000" dirty="0">
              <a:solidFill>
                <a:schemeClr val="tx1"/>
              </a:solidFill>
              <a:latin typeface="+mn-lt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+mn-lt"/>
                <a:ea typeface="Catamaran"/>
                <a:cs typeface="Catamaran"/>
                <a:sym typeface="Catamaran"/>
              </a:rPr>
              <a:t>Motivazioni e rilevanza del problema</a:t>
            </a:r>
            <a:endParaRPr sz="1000" dirty="0">
              <a:solidFill>
                <a:schemeClr val="tx1"/>
              </a:solidFill>
              <a:latin typeface="+mn-lt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347050"/>
              </p:ext>
            </p:extLst>
          </p:nvPr>
        </p:nvGraphicFramePr>
        <p:xfrm>
          <a:off x="1524000" y="955041"/>
          <a:ext cx="6096000" cy="3458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3A0B4A85-9435-C330-CBC5-F082EEB268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20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F82455F-4C17-ACAD-8A72-2AD24127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16" y="2202711"/>
            <a:ext cx="1175685" cy="11756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144E05-8F85-2143-A456-2E9C2F6E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745" y="2202711"/>
            <a:ext cx="1599614" cy="1599614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70A262A2-50E9-AE44-B1C3-A3E05EF9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34751"/>
              </p:ext>
            </p:extLst>
          </p:nvPr>
        </p:nvGraphicFramePr>
        <p:xfrm>
          <a:off x="2577792" y="341103"/>
          <a:ext cx="398841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36">
                  <a:extLst>
                    <a:ext uri="{9D8B030D-6E8A-4147-A177-3AD203B41FA5}">
                      <a16:colId xmlns:a16="http://schemas.microsoft.com/office/drawing/2014/main" val="378805567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36418982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86068428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550237396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22811164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616435745"/>
                    </a:ext>
                  </a:extLst>
                </a:gridCol>
              </a:tblGrid>
              <a:tr h="258795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  <a:p>
                      <a:pPr algn="ctr"/>
                      <a:r>
                        <a:rPr lang="it-IT" sz="9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537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45.0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0445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203184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400619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42632"/>
                  </a:ext>
                </a:extLst>
              </a:tr>
            </a:tbl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8B35E9D2-1717-502F-E6E5-C138561DCDC3}"/>
              </a:ext>
            </a:extLst>
          </p:cNvPr>
          <p:cNvSpPr/>
          <p:nvPr/>
        </p:nvSpPr>
        <p:spPr>
          <a:xfrm>
            <a:off x="567641" y="3522237"/>
            <a:ext cx="1737630" cy="891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/>
              <a:t>L’utente definisce</a:t>
            </a:r>
            <a:r>
              <a:rPr lang="it-IT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attuale = Triste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target = Felice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Lunghezza playlist = 10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F7B778-24D2-EEAA-59E4-D486633D7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2" y="729701"/>
            <a:ext cx="1173290" cy="623366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71EFDA3-1927-0CEB-9ADF-1E5857150807}"/>
              </a:ext>
            </a:extLst>
          </p:cNvPr>
          <p:cNvCxnSpPr>
            <a:stCxn id="8" idx="0"/>
            <a:endCxn id="18" idx="2"/>
          </p:cNvCxnSpPr>
          <p:nvPr/>
        </p:nvCxnSpPr>
        <p:spPr>
          <a:xfrm flipH="1" flipV="1">
            <a:off x="1436457" y="1353067"/>
            <a:ext cx="2" cy="8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9B88ECA-19F6-0EE3-7543-43024E766F4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43281" y="981183"/>
            <a:ext cx="8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C690B9-0357-C52D-68C4-56E9E239B133}"/>
              </a:ext>
            </a:extLst>
          </p:cNvPr>
          <p:cNvSpPr txBox="1"/>
          <p:nvPr/>
        </p:nvSpPr>
        <p:spPr>
          <a:xfrm>
            <a:off x="847192" y="206481"/>
            <a:ext cx="117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Modello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User-</a:t>
            </a:r>
            <a:r>
              <a:rPr lang="it-IT" b="1" dirty="0" err="1">
                <a:solidFill>
                  <a:schemeClr val="tx1"/>
                </a:solidFill>
              </a:rPr>
              <a:t>Tuned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8CDBE7FA-BE69-F98B-0F37-EEA45A27DDBB}"/>
              </a:ext>
            </a:extLst>
          </p:cNvPr>
          <p:cNvSpPr/>
          <p:nvPr/>
        </p:nvSpPr>
        <p:spPr>
          <a:xfrm>
            <a:off x="3547193" y="1706996"/>
            <a:ext cx="2046993" cy="991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700" b="1" dirty="0"/>
              <a:t>Sistema di </a:t>
            </a:r>
          </a:p>
          <a:p>
            <a:pPr algn="ctr"/>
            <a:r>
              <a:rPr lang="it-IT" sz="700" b="1" dirty="0"/>
              <a:t>Raccomandazione</a:t>
            </a:r>
          </a:p>
        </p:txBody>
      </p:sp>
      <p:graphicFrame>
        <p:nvGraphicFramePr>
          <p:cNvPr id="28" name="Tabella 28">
            <a:extLst>
              <a:ext uri="{FF2B5EF4-FFF2-40B4-BE49-F238E27FC236}">
                <a16:creationId xmlns:a16="http://schemas.microsoft.com/office/drawing/2014/main" id="{089068C6-0C4D-5679-5055-A74ABAB7E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33074"/>
              </p:ext>
            </p:extLst>
          </p:nvPr>
        </p:nvGraphicFramePr>
        <p:xfrm>
          <a:off x="2907660" y="2911336"/>
          <a:ext cx="3295790" cy="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79">
                  <a:extLst>
                    <a:ext uri="{9D8B030D-6E8A-4147-A177-3AD203B41FA5}">
                      <a16:colId xmlns:a16="http://schemas.microsoft.com/office/drawing/2014/main" val="52833746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12601278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60501642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067639929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56119937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182054452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85996014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185409131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77876630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277960415"/>
                    </a:ext>
                  </a:extLst>
                </a:gridCol>
              </a:tblGrid>
              <a:tr h="450108">
                <a:tc>
                  <a:txBody>
                    <a:bodyPr/>
                    <a:lstStyle/>
                    <a:p>
                      <a:pPr algn="ctr"/>
                      <a:r>
                        <a:rPr lang="it-IT" sz="900" dirty="0"/>
                        <a:t>ID42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58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92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ID54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ID11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08985"/>
                  </a:ext>
                </a:extLst>
              </a:tr>
            </a:tbl>
          </a:graphicData>
        </a:graphic>
      </p:graphicFrame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BD116843-D088-0C5D-56BD-524AC631D822}"/>
              </a:ext>
            </a:extLst>
          </p:cNvPr>
          <p:cNvCxnSpPr>
            <a:cxnSpLocks/>
          </p:cNvCxnSpPr>
          <p:nvPr/>
        </p:nvCxnSpPr>
        <p:spPr>
          <a:xfrm flipH="1">
            <a:off x="5723223" y="1041384"/>
            <a:ext cx="842986" cy="1869952"/>
          </a:xfrm>
          <a:prstGeom prst="bentConnector4">
            <a:avLst>
              <a:gd name="adj1" fmla="val -27118"/>
              <a:gd name="adj2" fmla="val 5253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C0A2FF24-BF2E-640F-2ADE-5CE6620881FB}"/>
              </a:ext>
            </a:extLst>
          </p:cNvPr>
          <p:cNvSpPr/>
          <p:nvPr/>
        </p:nvSpPr>
        <p:spPr>
          <a:xfrm>
            <a:off x="2575173" y="927557"/>
            <a:ext cx="3991035" cy="217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9A43751-6A07-82FF-A56C-E52D2A3DEDAD}"/>
              </a:ext>
            </a:extLst>
          </p:cNvPr>
          <p:cNvSpPr/>
          <p:nvPr/>
        </p:nvSpPr>
        <p:spPr>
          <a:xfrm>
            <a:off x="2575173" y="1187197"/>
            <a:ext cx="3991035" cy="217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C9D1AB21-C37B-AE5A-B952-12ABE8D6DC91}"/>
              </a:ext>
            </a:extLst>
          </p:cNvPr>
          <p:cNvCxnSpPr/>
          <p:nvPr/>
        </p:nvCxnSpPr>
        <p:spPr>
          <a:xfrm rot="16200000" flipH="1">
            <a:off x="2186889" y="1684025"/>
            <a:ext cx="1615595" cy="83902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65BCEC80-DA16-6035-67D4-312AA20234B0}"/>
              </a:ext>
            </a:extLst>
          </p:cNvPr>
          <p:cNvSpPr/>
          <p:nvPr/>
        </p:nvSpPr>
        <p:spPr>
          <a:xfrm>
            <a:off x="5382276" y="970219"/>
            <a:ext cx="361812" cy="1457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0180CF7-24CD-BA4C-3363-C663E68B4E65}"/>
              </a:ext>
            </a:extLst>
          </p:cNvPr>
          <p:cNvSpPr/>
          <p:nvPr/>
        </p:nvSpPr>
        <p:spPr>
          <a:xfrm>
            <a:off x="3383670" y="1212805"/>
            <a:ext cx="361812" cy="14026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F0166102-A700-F420-3FCC-871B3463DB77}"/>
              </a:ext>
            </a:extLst>
          </p:cNvPr>
          <p:cNvSpPr/>
          <p:nvPr/>
        </p:nvSpPr>
        <p:spPr>
          <a:xfrm>
            <a:off x="2907660" y="3474929"/>
            <a:ext cx="3658548" cy="55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Cambio di umore crescente</a:t>
            </a:r>
          </a:p>
        </p:txBody>
      </p: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9B147C21-6888-523D-DC91-DC66654BF9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22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6729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6" grpId="0" animBg="1"/>
      <p:bldP spid="37" grpId="0" animBg="1"/>
      <p:bldP spid="38" grpId="0" animBg="1"/>
      <p:bldP spid="41" grpId="0" animBg="1"/>
      <p:bldP spid="4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114362"/>
            <a:ext cx="6660300" cy="307777"/>
          </a:xfrm>
        </p:spPr>
        <p:txBody>
          <a:bodyPr/>
          <a:lstStyle/>
          <a:p>
            <a:r>
              <a:rPr lang="it-IT" dirty="0">
                <a:latin typeface="+mj-lt"/>
              </a:rPr>
              <a:t>CONCLUSIONI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2533C9-4135-C345-45A6-761031F4838A}"/>
              </a:ext>
            </a:extLst>
          </p:cNvPr>
          <p:cNvSpPr txBox="1"/>
          <p:nvPr/>
        </p:nvSpPr>
        <p:spPr>
          <a:xfrm>
            <a:off x="513116" y="829362"/>
            <a:ext cx="40588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dirty="0">
                <a:solidFill>
                  <a:schemeClr val="tx1"/>
                </a:solidFill>
              </a:rPr>
              <a:t>La valutazione empirica ha dimostrato che: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MER base riesce nello scopo di generalizzare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user-</a:t>
            </a:r>
            <a:r>
              <a:rPr lang="it-IT" dirty="0" err="1">
                <a:solidFill>
                  <a:schemeClr val="tx1"/>
                </a:solidFill>
              </a:rPr>
              <a:t>tuned</a:t>
            </a:r>
            <a:r>
              <a:rPr lang="it-IT" dirty="0">
                <a:solidFill>
                  <a:schemeClr val="tx1"/>
                </a:solidFill>
              </a:rPr>
              <a:t> migliora effettivamente le performance, abbassando l’errore nelle predizioni non suggerite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sistema di raccomandazione non soffre del problema di «</a:t>
            </a:r>
            <a:r>
              <a:rPr lang="it-IT" dirty="0" err="1">
                <a:solidFill>
                  <a:schemeClr val="tx1"/>
                </a:solidFill>
              </a:rPr>
              <a:t>cold</a:t>
            </a:r>
            <a:r>
              <a:rPr lang="it-IT" dirty="0">
                <a:solidFill>
                  <a:schemeClr val="tx1"/>
                </a:solidFill>
              </a:rPr>
              <a:t> start»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E6FB47-7A38-C4A8-1FBC-693906FF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19" y="829361"/>
            <a:ext cx="2383468" cy="2462213"/>
          </a:xfrm>
          <a:prstGeom prst="rect">
            <a:avLst/>
          </a:prstGeom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id="{E1709FE3-FEA9-2DF7-E16F-095B1F837E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24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76978"/>
            <a:ext cx="6660300" cy="307777"/>
          </a:xfrm>
        </p:spPr>
        <p:txBody>
          <a:bodyPr/>
          <a:lstStyle/>
          <a:p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SVILUPPI FUTURI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118695"/>
            <a:ext cx="2393497" cy="18289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829927" y="3109027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4C0853-E75D-9E1A-EFF7-134769750EC8}"/>
              </a:ext>
            </a:extLst>
          </p:cNvPr>
          <p:cNvSpPr txBox="1"/>
          <p:nvPr/>
        </p:nvSpPr>
        <p:spPr>
          <a:xfrm>
            <a:off x="3536371" y="3109026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Real World Testing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BE98663-D2E1-164C-EDF0-BB879DD6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49" y="1444846"/>
            <a:ext cx="1339499" cy="1339499"/>
          </a:xfrm>
          <a:prstGeom prst="rect">
            <a:avLst/>
          </a:prstGeom>
        </p:spPr>
      </p:pic>
      <p:pic>
        <p:nvPicPr>
          <p:cNvPr id="15" name="Immagine 14" descr="Immagine che contiene testo, grafica vettoriale, luce&#10;&#10;Descrizione generata automaticamente">
            <a:extLst>
              <a:ext uri="{FF2B5EF4-FFF2-40B4-BE49-F238E27FC236}">
                <a16:creationId xmlns:a16="http://schemas.microsoft.com/office/drawing/2014/main" id="{9FAC2E1D-19AD-C4E5-F782-FADA1F2D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94" y="1082458"/>
            <a:ext cx="1673710" cy="167371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9C400B-AF7C-3E97-22F4-CC2960D9DCB2}"/>
              </a:ext>
            </a:extLst>
          </p:cNvPr>
          <p:cNvSpPr txBox="1"/>
          <p:nvPr/>
        </p:nvSpPr>
        <p:spPr>
          <a:xfrm>
            <a:off x="5777667" y="3109026"/>
            <a:ext cx="2280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Continuous Integration</a:t>
            </a:r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6C8E0821-E7DF-5AD7-D3D0-2DD415A4A2B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25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142974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53DFCF7-34FE-1FB9-7C6B-A68E5B493A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6561" y="4743289"/>
            <a:ext cx="717972" cy="40011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26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4A9D41-DD31-AE22-1BD9-2C91DDA4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6936" y="705970"/>
            <a:ext cx="7528101" cy="28209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69" y="86757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927955"/>
            <a:ext cx="548700" cy="21544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latin typeface="+mn-lt"/>
              </a:rPr>
              <a:t>4 </a:t>
            </a:r>
            <a:r>
              <a:rPr lang="it-IT" dirty="0">
                <a:latin typeface="+mn-lt"/>
              </a:rPr>
              <a:t>di 26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4085261" y="3311490"/>
            <a:ext cx="9914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[Fonte IFPI 2021]</a:t>
            </a:r>
            <a:endParaRPr lang="it-IT" sz="800" b="0" i="0" u="none" strike="noStrike" baseline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>
                <a:latin typeface="+mn-lt"/>
              </a:rPr>
              <a:t>those applications that can filter information in a personalized manner</a:t>
            </a:r>
            <a:r>
              <a:rPr lang="en-US" sz="1600" dirty="0">
                <a:latin typeface="+mn-lt"/>
              </a:rPr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produce suggestions and recommendations to assist their users in many decision-making processes</a:t>
            </a:r>
            <a:r>
              <a:rPr lang="en-US" sz="1600" dirty="0">
                <a:latin typeface="+mn-lt"/>
              </a:rPr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</a:t>
            </a:r>
            <a:r>
              <a:rPr lang="en-US" sz="1300" dirty="0" err="1">
                <a:latin typeface="+mn-lt"/>
              </a:rPr>
              <a:t>Batmaz</a:t>
            </a:r>
            <a:r>
              <a:rPr lang="en-US" sz="1300" dirty="0">
                <a:latin typeface="+mn-lt"/>
              </a:rPr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(RSs) are software tools and techniques providing suggestions for items to be of use to a user.</a:t>
            </a:r>
            <a:r>
              <a:rPr lang="en-US" sz="1600" dirty="0">
                <a:latin typeface="+mn-lt"/>
              </a:rPr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809067"/>
            <a:ext cx="548700" cy="3343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5</a:t>
            </a:fld>
            <a:r>
              <a:rPr lang="en" dirty="0">
                <a:latin typeface="+mn-lt"/>
              </a:rPr>
              <a:t> </a:t>
            </a:r>
            <a:r>
              <a:rPr lang="it-IT" dirty="0">
                <a:latin typeface="+mn-lt"/>
              </a:rPr>
              <a:t>di 26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24990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215831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CB420A-2261-CBB1-2160-0FBE4A87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97469" y="694916"/>
            <a:ext cx="4300614" cy="3526011"/>
          </a:xfrm>
          <a:prstGeom prst="rect">
            <a:avLst/>
          </a:prstGeom>
          <a:ln w="28575"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F12934-88D0-7831-5B2B-C0320F3E6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23119" y="4820233"/>
            <a:ext cx="548700" cy="323166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>
                <a:latin typeface="+mn-lt"/>
              </a:rPr>
              <a:t>6</a:t>
            </a:fld>
            <a:r>
              <a:rPr lang="it-IT" dirty="0">
                <a:latin typeface="+mn-lt"/>
              </a:rPr>
              <a:t> di 26</a:t>
            </a:r>
          </a:p>
        </p:txBody>
      </p:sp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815839"/>
            <a:ext cx="548700" cy="32755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8</a:t>
            </a:fld>
            <a:r>
              <a:rPr lang="en" dirty="0">
                <a:latin typeface="+mn-lt"/>
              </a:rPr>
              <a:t> </a:t>
            </a:r>
            <a:r>
              <a:rPr lang="it-IT" dirty="0">
                <a:latin typeface="+mn-lt"/>
              </a:rPr>
              <a:t>di 26</a:t>
            </a:r>
            <a:endParaRPr dirty="0">
              <a:latin typeface="+mn-lt"/>
            </a:endParaRPr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nei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541843-0372-D984-BA3B-E4D2494056F9}"/>
              </a:ext>
            </a:extLst>
          </p:cNvPr>
          <p:cNvSpPr txBox="1"/>
          <p:nvPr/>
        </p:nvSpPr>
        <p:spPr>
          <a:xfrm>
            <a:off x="4331273" y="4182967"/>
            <a:ext cx="1095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tx1"/>
                </a:solidFill>
              </a:rPr>
              <a:t>Numero di paper</a:t>
            </a:r>
          </a:p>
        </p:txBody>
      </p:sp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829387"/>
            <a:ext cx="548700" cy="3140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9</a:t>
            </a:fld>
            <a:r>
              <a:rPr lang="en" dirty="0">
                <a:latin typeface="+mn-lt"/>
              </a:rPr>
              <a:t> </a:t>
            </a:r>
            <a:r>
              <a:rPr lang="it-IT" dirty="0">
                <a:latin typeface="+mn-lt"/>
              </a:rPr>
              <a:t>di 26</a:t>
            </a:r>
            <a:endParaRPr dirty="0">
              <a:latin typeface="+mn-lt"/>
            </a:endParaRPr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476459" y="1164018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>
                <a:latin typeface="+mn-lt"/>
              </a:rPr>
              <a:t>Problemi legati alla sparsità dei dati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+mn-l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>
                <a:latin typeface="+mn-lt"/>
              </a:rPr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>
                <a:solidFill>
                  <a:srgbClr val="FF9A17"/>
                </a:solidFill>
                <a:latin typeface="+mn-lt"/>
              </a:rPr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N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925063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u="sng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u="sng" dirty="0">
                          <a:solidFill>
                            <a:schemeClr val="dk2"/>
                          </a:solidFill>
                          <a:latin typeface="+mn-lt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u="sng" dirty="0">
                        <a:solidFill>
                          <a:schemeClr val="dk2"/>
                        </a:solidFill>
                        <a:latin typeface="+mn-lt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+mn-lt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+mn-lt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97E4A831-9E0C-5619-06D7-CED351CA9B49}"/>
              </a:ext>
            </a:extLst>
          </p:cNvPr>
          <p:cNvSpPr/>
          <p:nvPr/>
        </p:nvSpPr>
        <p:spPr>
          <a:xfrm>
            <a:off x="5256055" y="3957747"/>
            <a:ext cx="3718612" cy="390515"/>
          </a:xfrm>
          <a:prstGeom prst="rect">
            <a:avLst/>
          </a:prstGeom>
          <a:noFill/>
          <a:ln>
            <a:solidFill>
              <a:srgbClr val="FF9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9199D33-0315-880B-1D3A-F36C196CCF5F}"/>
              </a:ext>
            </a:extLst>
          </p:cNvPr>
          <p:cNvSpPr/>
          <p:nvPr/>
        </p:nvSpPr>
        <p:spPr>
          <a:xfrm>
            <a:off x="8089997" y="1033062"/>
            <a:ext cx="816678" cy="3259731"/>
          </a:xfrm>
          <a:prstGeom prst="rect">
            <a:avLst/>
          </a:prstGeom>
          <a:noFill/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861</Words>
  <Application>Microsoft Office PowerPoint</Application>
  <PresentationFormat>Presentazione su schermo (16:9)</PresentationFormat>
  <Paragraphs>340</Paragraphs>
  <Slides>26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3" baseType="lpstr">
      <vt:lpstr>Calibri</vt:lpstr>
      <vt:lpstr>Catamaran Thin</vt:lpstr>
      <vt:lpstr>Catamaran</vt:lpstr>
      <vt:lpstr>Arial</vt:lpstr>
      <vt:lpstr>CMTI10</vt:lpstr>
      <vt:lpstr>CMR10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2. Stato dell’Arte</vt:lpstr>
      <vt:lpstr>Tendenze nei sistemi di raccomandazione in ambito musicale</vt:lpstr>
      <vt:lpstr>Difficoltà legate ai sistemi di raccomandazione</vt:lpstr>
      <vt:lpstr>3. Descrizione dei Modelli Proposti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Presentazione standard di PowerPoint</vt:lpstr>
      <vt:lpstr>5. Generazione di Playlist Personalizzata</vt:lpstr>
      <vt:lpstr>Presentazione standard di PowerPoint</vt:lpstr>
      <vt:lpstr>6. Conclusioni &amp; Sviluppi Futuri</vt:lpstr>
      <vt:lpstr>CONCLUSIONI</vt:lpstr>
      <vt:lpstr> SVILUPPI FUTURI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76</cp:revision>
  <dcterms:modified xsi:type="dcterms:W3CDTF">2022-10-24T13:59:26Z</dcterms:modified>
</cp:coreProperties>
</file>